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sl-SI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8" name="Google Shape;88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i="1"/>
          </a:p>
        </p:txBody>
      </p:sp>
      <p:sp>
        <p:nvSpPr>
          <p:cNvPr id="89" name="Google Shape;89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sl-SI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61" name="Google Shape;161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i="1"/>
          </a:p>
        </p:txBody>
      </p:sp>
      <p:sp>
        <p:nvSpPr>
          <p:cNvPr id="162" name="Google Shape;162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sl-SI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69" name="Google Shape;169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i="1"/>
          </a:p>
        </p:txBody>
      </p:sp>
      <p:sp>
        <p:nvSpPr>
          <p:cNvPr id="170" name="Google Shape;170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sl-SI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1fc47ab05fe_0_5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76" name="Google Shape;176;g1fc47ab05fe_0_5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i="1"/>
          </a:p>
        </p:txBody>
      </p:sp>
      <p:sp>
        <p:nvSpPr>
          <p:cNvPr id="177" name="Google Shape;177;g1fc47ab05fe_0_5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sl-SI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7" name="Google Shape;97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8" name="Google Shape;98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sl-SI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05" name="Google Shape;10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6" name="Google Shape;106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sl-SI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13" name="Google Shape;113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4" name="Google Shape;114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sl-SI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21" name="Google Shape;121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i="1"/>
          </a:p>
        </p:txBody>
      </p:sp>
      <p:sp>
        <p:nvSpPr>
          <p:cNvPr id="122" name="Google Shape;122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sl-SI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29" name="Google Shape;129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i="1"/>
          </a:p>
        </p:txBody>
      </p:sp>
      <p:sp>
        <p:nvSpPr>
          <p:cNvPr id="130" name="Google Shape;130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sl-SI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37" name="Google Shape;13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i="1"/>
          </a:p>
        </p:txBody>
      </p:sp>
      <p:sp>
        <p:nvSpPr>
          <p:cNvPr id="138" name="Google Shape;138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sl-SI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45" name="Google Shape;14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i="1"/>
          </a:p>
        </p:txBody>
      </p:sp>
      <p:sp>
        <p:nvSpPr>
          <p:cNvPr id="146" name="Google Shape;146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sl-SI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53" name="Google Shape;153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i="1"/>
          </a:p>
        </p:txBody>
      </p:sp>
      <p:sp>
        <p:nvSpPr>
          <p:cNvPr id="154" name="Google Shape;154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sl-SI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-S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1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Google Shape;70;p11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-S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-S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" type="body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-S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-S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2" name="Google Shape;32;p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-S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-S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7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-S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-S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-S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0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3" name="Google Shape;63;p10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4" name="Google Shape;64;p1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-S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-S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ctrTitle"/>
          </p:nvPr>
        </p:nvSpPr>
        <p:spPr>
          <a:xfrm>
            <a:off x="599125" y="804513"/>
            <a:ext cx="77724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b="1" lang="sl-SI" sz="5400"/>
              <a:t>GLAVNI NASLOV (IME)</a:t>
            </a:r>
            <a:endParaRPr b="1" sz="540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b="1" lang="sl-SI" sz="3300"/>
              <a:t>Podjetje</a:t>
            </a:r>
            <a:endParaRPr b="1" sz="3300"/>
          </a:p>
        </p:txBody>
      </p:sp>
      <p:sp>
        <p:nvSpPr>
          <p:cNvPr id="92" name="Google Shape;92;p14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sl-SI" sz="2000"/>
              <a:t>V enem stavku opis produkta / projekta</a:t>
            </a:r>
            <a:endParaRPr sz="2000"/>
          </a:p>
        </p:txBody>
      </p:sp>
      <p:sp>
        <p:nvSpPr>
          <p:cNvPr id="93" name="Google Shape;93;p14"/>
          <p:cNvSpPr txBox="1"/>
          <p:nvPr/>
        </p:nvSpPr>
        <p:spPr>
          <a:xfrm>
            <a:off x="972825" y="5307250"/>
            <a:ext cx="30000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l-SI"/>
              <a:t>Ime in priimek,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l-SI"/>
              <a:t>funkcija v podjetju,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l-SI"/>
              <a:t>kontaktni podatki in spletna stran</a:t>
            </a:r>
            <a:endParaRPr/>
          </a:p>
        </p:txBody>
      </p:sp>
      <p:sp>
        <p:nvSpPr>
          <p:cNvPr id="94" name="Google Shape;94;p14"/>
          <p:cNvSpPr txBox="1"/>
          <p:nvPr/>
        </p:nvSpPr>
        <p:spPr>
          <a:xfrm>
            <a:off x="5594475" y="530725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sl-SI"/>
              <a:t>logotip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Calibri"/>
              <a:buNone/>
            </a:pPr>
            <a:r>
              <a:rPr b="1" lang="sl-SI"/>
              <a:t>EKIPA</a:t>
            </a:r>
            <a:endParaRPr/>
          </a:p>
        </p:txBody>
      </p:sp>
      <p:sp>
        <p:nvSpPr>
          <p:cNvPr id="165" name="Google Shape;165;p23"/>
          <p:cNvSpPr txBox="1"/>
          <p:nvPr/>
        </p:nvSpPr>
        <p:spPr>
          <a:xfrm>
            <a:off x="732025" y="1735800"/>
            <a:ext cx="76767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l-SI"/>
              <a:t>• Kdo so člani vaše ekipe, njihove reference in področja, ki jih pokrivajo v tem projektu.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sl-SI"/>
              <a:t>• Kaj vas drži skupaj?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sl-SI"/>
              <a:t>• Kakšna so vaša razmerja?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sl-SI"/>
              <a:t>• Je kaj res posebnega na vaši ekipi?</a:t>
            </a:r>
            <a:endParaRPr/>
          </a:p>
        </p:txBody>
      </p:sp>
      <p:sp>
        <p:nvSpPr>
          <p:cNvPr id="166" name="Google Shape;166;p23"/>
          <p:cNvSpPr txBox="1"/>
          <p:nvPr/>
        </p:nvSpPr>
        <p:spPr>
          <a:xfrm>
            <a:off x="589200" y="6029675"/>
            <a:ext cx="7965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i="1" lang="sl-SI" sz="1200"/>
              <a:t>NAMEN TEGA SLIDA:  Z ekipo imamo pokrita vsa področja posla - Pazite, ekipa je ključna!</a:t>
            </a:r>
            <a:endParaRPr i="1" sz="1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4"/>
          <p:cNvSpPr txBox="1"/>
          <p:nvPr>
            <p:ph type="title"/>
          </p:nvPr>
        </p:nvSpPr>
        <p:spPr>
          <a:xfrm>
            <a:off x="657550" y="894900"/>
            <a:ext cx="77610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Calibri"/>
              <a:buNone/>
            </a:pPr>
            <a:r>
              <a:rPr b="1" lang="sl-SI"/>
              <a:t>POVZETEK IN PREDLOG SODELOVANJA</a:t>
            </a:r>
            <a:endParaRPr/>
          </a:p>
        </p:txBody>
      </p:sp>
      <p:sp>
        <p:nvSpPr>
          <p:cNvPr id="173" name="Google Shape;173;p24"/>
          <p:cNvSpPr txBox="1"/>
          <p:nvPr/>
        </p:nvSpPr>
        <p:spPr>
          <a:xfrm>
            <a:off x="760950" y="2639175"/>
            <a:ext cx="7464900" cy="74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l-SI"/>
              <a:t>• Povzemite ključne točke vaše poslovne priložnosti v nekaj stavkih.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sl-SI"/>
              <a:t>• Zaključite prezentacijo z jasnim predlogom za sodelovanje – kaj so prvi naslednji koraki?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5"/>
          <p:cNvSpPr txBox="1"/>
          <p:nvPr>
            <p:ph type="title"/>
          </p:nvPr>
        </p:nvSpPr>
        <p:spPr>
          <a:xfrm>
            <a:off x="532325" y="1386101"/>
            <a:ext cx="82905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Calibri"/>
              <a:buNone/>
            </a:pPr>
            <a:r>
              <a:rPr b="1" lang="sl-SI" sz="6600"/>
              <a:t>HVALA</a:t>
            </a:r>
            <a:endParaRPr sz="6600"/>
          </a:p>
        </p:txBody>
      </p:sp>
      <p:sp>
        <p:nvSpPr>
          <p:cNvPr id="180" name="Google Shape;180;p25"/>
          <p:cNvSpPr txBox="1"/>
          <p:nvPr/>
        </p:nvSpPr>
        <p:spPr>
          <a:xfrm>
            <a:off x="0" y="2879975"/>
            <a:ext cx="9144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l-SI"/>
              <a:t>Namig: </a:t>
            </a:r>
            <a:r>
              <a:rPr lang="sl-SI"/>
              <a:t>Lepa beseda nikdar ne škodi.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sl-SI"/>
              <a:t>PROBLEM</a:t>
            </a:r>
            <a:endParaRPr/>
          </a:p>
        </p:txBody>
      </p:sp>
      <p:sp>
        <p:nvSpPr>
          <p:cNvPr id="101" name="Google Shape;101;p15"/>
          <p:cNvSpPr txBox="1"/>
          <p:nvPr/>
        </p:nvSpPr>
        <p:spPr>
          <a:xfrm>
            <a:off x="751300" y="2119050"/>
            <a:ext cx="7397400" cy="108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l-SI"/>
              <a:t>• Kateri problem / bolečino (ljudi, podjetij, družbe ...) rešujete?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sl-SI"/>
              <a:t>• Opišite ta problem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sl-SI"/>
              <a:t>• Ste testirali pri ljudeh, da problem res obstaja in da menijo, da ga je vredno rešiti?</a:t>
            </a:r>
            <a:endParaRPr/>
          </a:p>
        </p:txBody>
      </p:sp>
      <p:sp>
        <p:nvSpPr>
          <p:cNvPr id="102" name="Google Shape;102;p15"/>
          <p:cNvSpPr txBox="1"/>
          <p:nvPr/>
        </p:nvSpPr>
        <p:spPr>
          <a:xfrm>
            <a:off x="3208050" y="6106700"/>
            <a:ext cx="5307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i="1" lang="sl-SI" sz="1200"/>
              <a:t>NAMEN TEGA SLIDA: Vzbuditi pozornost poslušalcev</a:t>
            </a:r>
            <a:endParaRPr i="1" sz="1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sl-SI"/>
              <a:t>REŠITEV (vaš produkt)</a:t>
            </a:r>
            <a:endParaRPr b="1"/>
          </a:p>
        </p:txBody>
      </p:sp>
      <p:sp>
        <p:nvSpPr>
          <p:cNvPr id="109" name="Google Shape;109;p16"/>
          <p:cNvSpPr txBox="1"/>
          <p:nvPr/>
        </p:nvSpPr>
        <p:spPr>
          <a:xfrm>
            <a:off x="703125" y="2013075"/>
            <a:ext cx="7445700" cy="108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l-SI"/>
              <a:t>• Opišite, kako točno vaš produkt rešuje prej omenjen problem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sl-SI"/>
              <a:t>• Kaj prinaša kupcem/strankam (večjo hitrost, nižje stroške, večjo učinkovitost ...?)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sl-SI"/>
              <a:t>• Kdo so vaše stranke in kateri segmenti se pojavljajo na trgu?</a:t>
            </a:r>
            <a:endParaRPr/>
          </a:p>
        </p:txBody>
      </p:sp>
      <p:sp>
        <p:nvSpPr>
          <p:cNvPr id="110" name="Google Shape;110;p16"/>
          <p:cNvSpPr txBox="1"/>
          <p:nvPr/>
        </p:nvSpPr>
        <p:spPr>
          <a:xfrm>
            <a:off x="338700" y="6154875"/>
            <a:ext cx="8466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i="1" lang="sl-SI" sz="1200"/>
              <a:t>NAMEN TEGA SLIDA:  Poslušalci razumejo, kaj prodajate in kaj je vrednost vašega produkta / storitve.</a:t>
            </a:r>
            <a:endParaRPr i="1" sz="1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sl-SI"/>
              <a:t>PRODUKT (predstavitev)</a:t>
            </a:r>
            <a:endParaRPr b="1"/>
          </a:p>
        </p:txBody>
      </p:sp>
      <p:sp>
        <p:nvSpPr>
          <p:cNvPr id="117" name="Google Shape;117;p17"/>
          <p:cNvSpPr txBox="1"/>
          <p:nvPr/>
        </p:nvSpPr>
        <p:spPr>
          <a:xfrm>
            <a:off x="628650" y="1733750"/>
            <a:ext cx="7019100" cy="108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l-SI"/>
              <a:t>•Renderji, slike, skice, videi ...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sl-SI"/>
              <a:t>• Demonstracija v živo? (zaželeno ampak tvegano, če se kaj zalomi)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sl-SI"/>
              <a:t>• Zaželjeno: Prikažete, da produkt uporabljajo resnične stranke</a:t>
            </a:r>
            <a:endParaRPr/>
          </a:p>
        </p:txBody>
      </p:sp>
      <p:sp>
        <p:nvSpPr>
          <p:cNvPr id="118" name="Google Shape;118;p17"/>
          <p:cNvSpPr txBox="1"/>
          <p:nvPr/>
        </p:nvSpPr>
        <p:spPr>
          <a:xfrm>
            <a:off x="628650" y="6097050"/>
            <a:ext cx="8030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i="1" lang="sl-SI" sz="1200"/>
              <a:t>NAMEN TEGA SLIDA:  Poslušalci razumejo, kaj prodajate in kaj je vrednost vašega produkta / storitve.</a:t>
            </a:r>
            <a:endParaRPr i="1" sz="1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Calibri"/>
              <a:buNone/>
            </a:pPr>
            <a:r>
              <a:rPr b="1" lang="sl-SI"/>
              <a:t>EDINSTVENOST</a:t>
            </a:r>
            <a:endParaRPr/>
          </a:p>
        </p:txBody>
      </p:sp>
      <p:sp>
        <p:nvSpPr>
          <p:cNvPr id="125" name="Google Shape;125;p18"/>
          <p:cNvSpPr txBox="1"/>
          <p:nvPr/>
        </p:nvSpPr>
        <p:spPr>
          <a:xfrm>
            <a:off x="587550" y="1608550"/>
            <a:ext cx="80910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l-SI"/>
              <a:t>• V čem ste boljši oziroma drugačni od konkurence?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sl-SI"/>
              <a:t>• Opišite vašo ključno prednost/drugačnost?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sl-SI"/>
              <a:t>• Kako je/bo vaša tehnologija zaščitena?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sl-SI"/>
              <a:t>• Predstavite poznavanje strukture trga in konkurence ter njihove ponudbe.</a:t>
            </a:r>
            <a:endParaRPr/>
          </a:p>
        </p:txBody>
      </p:sp>
      <p:sp>
        <p:nvSpPr>
          <p:cNvPr id="126" name="Google Shape;126;p18"/>
          <p:cNvSpPr txBox="1"/>
          <p:nvPr/>
        </p:nvSpPr>
        <p:spPr>
          <a:xfrm>
            <a:off x="394900" y="5981475"/>
            <a:ext cx="8216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i="1" lang="sl-SI" sz="1200"/>
              <a:t>NAMEN TEGA SLIDA:  Poznavanje konkurence in "ne morejo nas enostavno prekopirati".</a:t>
            </a:r>
            <a:endParaRPr i="1" sz="1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Calibri"/>
              <a:buNone/>
            </a:pPr>
            <a:r>
              <a:rPr b="1" lang="sl-SI"/>
              <a:t>PRODAJA IN MARKETING</a:t>
            </a:r>
            <a:endParaRPr/>
          </a:p>
        </p:txBody>
      </p:sp>
      <p:sp>
        <p:nvSpPr>
          <p:cNvPr id="133" name="Google Shape;133;p19"/>
          <p:cNvSpPr txBox="1"/>
          <p:nvPr/>
        </p:nvSpPr>
        <p:spPr>
          <a:xfrm>
            <a:off x="722400" y="1820450"/>
            <a:ext cx="7744200" cy="177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l-SI"/>
              <a:t>• Kakšen že dosežen prodajni uspeh?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sl-SI"/>
              <a:t>• Napredek pri številu uporabnikov?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sl-SI"/>
              <a:t>• Referenčne izjave strank?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sl-SI"/>
              <a:t>• PR pokritost?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sl-SI"/>
              <a:t>• Drugi konkretni podatki in dejstva za krepitev vaših argumentov?</a:t>
            </a:r>
            <a:endParaRPr/>
          </a:p>
        </p:txBody>
      </p:sp>
      <p:sp>
        <p:nvSpPr>
          <p:cNvPr id="134" name="Google Shape;134;p19"/>
          <p:cNvSpPr txBox="1"/>
          <p:nvPr/>
        </p:nvSpPr>
        <p:spPr>
          <a:xfrm>
            <a:off x="288950" y="6020000"/>
            <a:ext cx="8418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i="1" lang="sl-SI" sz="1200"/>
              <a:t>NAMEN TEGA SLIDA:  Poznavanje konkurence in "ne morejo nas enostavno prekopirati".</a:t>
            </a:r>
            <a:endParaRPr i="1" sz="1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Calibri"/>
              <a:buNone/>
            </a:pPr>
            <a:r>
              <a:rPr b="1" lang="sl-SI"/>
              <a:t>FINANCE (prihodki, odhodki)</a:t>
            </a:r>
            <a:endParaRPr/>
          </a:p>
        </p:txBody>
      </p:sp>
      <p:sp>
        <p:nvSpPr>
          <p:cNvPr id="141" name="Google Shape;141;p20"/>
          <p:cNvSpPr txBox="1"/>
          <p:nvPr/>
        </p:nvSpPr>
        <p:spPr>
          <a:xfrm>
            <a:off x="712750" y="2070875"/>
            <a:ext cx="7195200" cy="108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l-SI"/>
              <a:t>• Razložite, na kakšen način služite denar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sl-SI"/>
              <a:t>• Kakšne so priložnosti za rast 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sl-SI"/>
              <a:t>• Kateri so vaši distribucijski kanali in kdo so vaši dobavitelji ter drugi partnerji?</a:t>
            </a:r>
            <a:endParaRPr/>
          </a:p>
        </p:txBody>
      </p:sp>
      <p:sp>
        <p:nvSpPr>
          <p:cNvPr id="142" name="Google Shape;142;p20"/>
          <p:cNvSpPr txBox="1"/>
          <p:nvPr/>
        </p:nvSpPr>
        <p:spPr>
          <a:xfrm>
            <a:off x="539375" y="5933325"/>
            <a:ext cx="7676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  <a:buNone/>
            </a:pPr>
            <a:r>
              <a:rPr i="1" lang="sl-SI" sz="1200">
                <a:solidFill>
                  <a:schemeClr val="dk1"/>
                </a:solidFill>
              </a:rPr>
              <a:t>NAMEN TEGA SLIDA: Razumemo pomen prodaje in imamo že poti ...</a:t>
            </a:r>
            <a:endParaRPr i="1"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Calibri"/>
              <a:buNone/>
            </a:pPr>
            <a:r>
              <a:rPr b="1" lang="sl-SI"/>
              <a:t>INVESTICIJA</a:t>
            </a:r>
            <a:endParaRPr/>
          </a:p>
        </p:txBody>
      </p:sp>
      <p:sp>
        <p:nvSpPr>
          <p:cNvPr id="149" name="Google Shape;149;p21"/>
          <p:cNvSpPr txBox="1"/>
          <p:nvPr/>
        </p:nvSpPr>
        <p:spPr>
          <a:xfrm>
            <a:off x="712775" y="1690700"/>
            <a:ext cx="7802700" cy="177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l-SI"/>
              <a:t>• Koliko denarja ste v projekt investirali sami?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sl-SI"/>
              <a:t>• Ste že prejeli kakšno investicijo?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sl-SI"/>
              <a:t>• Navedite, koliko sredstev potrebujete za realizacijo poslovne ideje.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sl-SI"/>
              <a:t>• Navedite, zakaj boste porabili finančna sredstva (stroški dela …).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sl-SI"/>
              <a:t>• Kakšen tip investitorjev iščete, kakšna so vaša pričakovanja?</a:t>
            </a:r>
            <a:endParaRPr/>
          </a:p>
        </p:txBody>
      </p:sp>
      <p:sp>
        <p:nvSpPr>
          <p:cNvPr id="150" name="Google Shape;150;p21"/>
          <p:cNvSpPr txBox="1"/>
          <p:nvPr/>
        </p:nvSpPr>
        <p:spPr>
          <a:xfrm>
            <a:off x="628650" y="6097075"/>
            <a:ext cx="7886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i="1" lang="sl-SI" sz="1200"/>
              <a:t>NAMEN TEGA SLIDA:  Jasno izraženo, koliko investicije iščete in zakaj.</a:t>
            </a:r>
            <a:endParaRPr i="1" sz="1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2"/>
          <p:cNvSpPr txBox="1"/>
          <p:nvPr>
            <p:ph type="title"/>
          </p:nvPr>
        </p:nvSpPr>
        <p:spPr>
          <a:xfrm>
            <a:off x="619125" y="630399"/>
            <a:ext cx="61722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sl-SI"/>
              <a:t>ČASOVNICA</a:t>
            </a:r>
            <a:endParaRPr/>
          </a:p>
        </p:txBody>
      </p:sp>
      <p:sp>
        <p:nvSpPr>
          <p:cNvPr id="157" name="Google Shape;157;p22"/>
          <p:cNvSpPr txBox="1"/>
          <p:nvPr/>
        </p:nvSpPr>
        <p:spPr>
          <a:xfrm>
            <a:off x="619125" y="2186450"/>
            <a:ext cx="7163400" cy="108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l-SI"/>
              <a:t>• Opišite ključne mejnike za bližnjo prihodnost in zakaj so te mejniki pomembni.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sl-SI"/>
              <a:t>• Kdaj nameravate ključne mejnike doseči (časovnica)?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sl-SI"/>
              <a:t>• Mejnike opremite tudi s ključnimi kazalniki.</a:t>
            </a:r>
            <a:endParaRPr/>
          </a:p>
        </p:txBody>
      </p:sp>
      <p:sp>
        <p:nvSpPr>
          <p:cNvPr id="158" name="Google Shape;158;p22"/>
          <p:cNvSpPr txBox="1"/>
          <p:nvPr/>
        </p:nvSpPr>
        <p:spPr>
          <a:xfrm>
            <a:off x="1627825" y="6039275"/>
            <a:ext cx="6906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i="1" lang="sl-SI" sz="1200"/>
              <a:t>NAMEN TEGA SLIDA:  Jasna časovnica razvoja produkta in podjetja.</a:t>
            </a:r>
            <a:endParaRPr i="1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